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94568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ен стил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ен сти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Светъл стил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Без стил, без мрежа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Светъл стил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ъл стил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564" autoAdjust="0"/>
  </p:normalViewPr>
  <p:slideViewPr>
    <p:cSldViewPr snapToGrid="0">
      <p:cViewPr varScale="1">
        <p:scale>
          <a:sx n="63" d="100"/>
          <a:sy n="63" d="100"/>
        </p:scale>
        <p:origin x="10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EB5C8-3EAC-4D55-8765-BE28AEF64F44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5975E-E9C9-436B-B68A-E9FBA31B4F0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71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5975E-E9C9-436B-B68A-E9FBA31B4F08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456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A331E92-3481-49A1-BE7C-20D4AA183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B4C356A-8947-4F7D-97B0-27B8E70E4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FF51F08-17DC-411D-AB17-A7B561ADC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A66C368-E7B5-4071-A1E4-911FF35A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FC3B7E4-5BE6-4131-A28E-B4FCD9BA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4989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73FEB5D-D06F-4E83-8741-E8D87BD5B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EED70C1-CC4F-4E9A-800F-996B9600A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9A031AB-B32D-40E3-A3F0-3E74F72F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375B5E6-DAA5-4B6D-923E-4F8A194A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FEA5C97-A487-4866-B8CD-2E36298B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9060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ABC219A-0B89-4794-8EDD-B3950F74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27E1A9C-6231-4BD9-A70A-442DA551A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E62DDCF-D8A6-4D4D-8BB5-10FC71A15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0BED6B3-E392-40BC-8697-73F7750C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4613DA9-C498-48EA-9DD6-F127307B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050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F04319-FD54-4B82-9BB0-BC78DC8E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687F6A2-0FD8-48FB-B24C-1C2E10772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9B18599E-7274-4DD1-AAE7-236928ADB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C25F3D2-BE2B-46D5-BCCF-C7F98D91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5D401B39-8A21-469D-B76A-2AD1A27F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51302B1-5353-44D0-AF3B-CF80B25D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0910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39937CC-FE73-456B-8FE6-E108419C8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ADAB205-8CD0-43D4-922E-A973EB654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780079E-BE60-4DEA-A38E-D77B3DE21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E6339201-BB5F-4322-AFD7-07559240FE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3624DE3D-F217-418B-A7A8-034C4990D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DAD29E32-78BB-4601-A2C7-25718C77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278C3E2-DE5A-4942-8B89-9AFC2A762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C5FDBEDA-EF08-4F1F-B754-70C25F398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25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6ED4AA8-3995-47EC-9367-0FDFA06A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8B8DCEE4-9A8D-42DA-AA90-2EE5F6182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5D89A25C-DB00-4EED-9861-B7F9B5620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BDDCD13D-C8C3-4460-A60D-172C583D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644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88BA65F0-4E0B-4E50-8E14-EF1FEBB9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9024FF5F-9CBE-441C-832D-0E9F274A8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34A99853-952E-41B2-8905-A5A734FF9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493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2A7D4A4-3B67-434E-B46C-08748A72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37BBFDF-7216-4C42-8198-73426A31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2AAAC167-E8F5-4D70-A835-56D018B3B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0D56982-875A-42CF-82F4-579375E5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8D71ED6F-B1D4-4E70-AA95-B85F32D7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9FCF4BD-7901-4A0E-99F0-83D9772B1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691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D738909-FF8F-4C1F-B2F3-DE6B5FFDB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F4340369-A96F-41A7-B0A1-E940B4076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3FB2AC5-9165-4A0A-BA40-84C046EE9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45AC06FB-2BB3-4167-B991-6F4DADAE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B345E7C-A278-4789-8FCB-997E0FA73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E54632B-39D9-4D19-86AC-57A2EE0F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040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7B448A8-9E5C-43A4-9AE5-18F323FE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B09B6F76-E672-4DC6-A5A0-5A6F47DE6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3BFAA71-2A6B-4671-BCF6-8342BA09F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DCFF029-B69E-487C-84DF-6C1E3B40E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D9AA650-4F40-404D-9696-645B5F067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613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86C6F402-89C6-4ED1-A315-E4D5F4928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C3CCBED-55C2-4713-8A73-322F759C6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5FE71E0-3315-4A11-BFB3-7E6846849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0AD3893-81D4-4379-9B75-A774F0309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1DD5E24-B88E-4B5E-AE28-6C548C7B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796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1D57CB8D-5DFF-424E-9A70-42064826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AA0B57C-E802-49AF-914C-4DA84C9A9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24FC1A7-40FE-4F66-9E1D-EB1CF920C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9AE2C-E527-444B-AA3C-B80A8DB6B056}" type="datetimeFigureOut">
              <a:rPr lang="bg-BG" smtClean="0"/>
              <a:t>16.4.2024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AAFB498-A505-4B4A-B139-4FDB7C225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3CE1F4C-197E-4883-A01B-F699037B0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C19B0-AEDE-453B-8005-BE6E2362CE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300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interest.es/pin/763923155519776926/" TargetMode="External"/><Relationship Id="rId5" Type="http://schemas.openxmlformats.org/officeDocument/2006/relationships/image" Target="../media/image2.jpg"/><Relationship Id="rId4" Type="http://schemas.openxmlformats.org/officeDocument/2006/relationships/hyperlink" Target="https://vashgorod.ru/news/1068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9788504E-602A-4A29-A365-80E7BB4E7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517192"/>
              </p:ext>
            </p:extLst>
          </p:nvPr>
        </p:nvGraphicFramePr>
        <p:xfrm>
          <a:off x="953311" y="0"/>
          <a:ext cx="10496144" cy="17068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496144">
                  <a:extLst>
                    <a:ext uri="{9D8B030D-6E8A-4147-A177-3AD203B41FA5}">
                      <a16:colId xmlns:a16="http://schemas.microsoft.com/office/drawing/2014/main" val="3593543668"/>
                    </a:ext>
                  </a:extLst>
                </a:gridCol>
              </a:tblGrid>
              <a:tr h="1090506">
                <a:tc>
                  <a:txBody>
                    <a:bodyPr/>
                    <a:lstStyle/>
                    <a:p>
                      <a:pPr algn="ctr"/>
                      <a:r>
                        <a:rPr lang="bg-BG" sz="32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ОБЯВА </a:t>
                      </a:r>
                    </a:p>
                    <a:p>
                      <a:pPr algn="ctr"/>
                      <a:r>
                        <a:rPr lang="bg-BG" sz="18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ПРИЕМ ЗА УЧЕБНАТА 202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4</a:t>
                      </a:r>
                      <a:r>
                        <a:rPr lang="bg-BG" sz="18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/202</a:t>
                      </a:r>
                      <a:r>
                        <a:rPr lang="en-US" sz="180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5</a:t>
                      </a:r>
                      <a:r>
                        <a:rPr lang="bg-BG" sz="180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 </a:t>
                      </a:r>
                      <a:r>
                        <a:rPr lang="bg-BG" sz="18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</a:rPr>
                        <a:t>ГОДИНА</a:t>
                      </a:r>
                    </a:p>
                    <a:p>
                      <a:pPr algn="ctr"/>
                      <a:r>
                        <a:rPr lang="bg-BG" sz="2000" dirty="0">
                          <a:solidFill>
                            <a:srgbClr val="FF0000"/>
                          </a:solidFill>
                          <a:latin typeface="Monotype Corsiva" panose="03010101010201010101" pitchFamily="66" charset="0"/>
                        </a:rPr>
                        <a:t>ДЕТСКА ГРАДИНА </a:t>
                      </a:r>
                    </a:p>
                    <a:p>
                      <a:pPr algn="ctr"/>
                      <a:r>
                        <a:rPr lang="bg-BG" sz="2000" dirty="0">
                          <a:solidFill>
                            <a:srgbClr val="FF0000"/>
                          </a:solidFill>
                          <a:latin typeface="Monotype Corsiva" panose="03010101010201010101" pitchFamily="66" charset="0"/>
                        </a:rPr>
                        <a:t>СЕЛО КРЪСТИНА, ОБЩ. КАМЕНО, ОБЛАСТ БУРГАС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e-mail: </a:t>
                      </a:r>
                      <a:r>
                        <a:rPr lang="bg-BG" sz="16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200353</a:t>
                      </a:r>
                      <a:r>
                        <a:rPr lang="en-US" sz="16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@edu.mon.bg /</a:t>
                      </a:r>
                      <a:r>
                        <a:rPr lang="bg-BG" sz="16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тел.</a:t>
                      </a:r>
                      <a:r>
                        <a:rPr lang="en-US" sz="16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600" u="non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0897099820</a:t>
                      </a:r>
                      <a:endParaRPr lang="bg-BG" sz="1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34507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6B1B3AED-842B-415F-89A8-6C14B1D57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816352"/>
              </p:ext>
            </p:extLst>
          </p:nvPr>
        </p:nvGraphicFramePr>
        <p:xfrm>
          <a:off x="272374" y="2986390"/>
          <a:ext cx="4085619" cy="33495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61873">
                  <a:extLst>
                    <a:ext uri="{9D8B030D-6E8A-4147-A177-3AD203B41FA5}">
                      <a16:colId xmlns:a16="http://schemas.microsoft.com/office/drawing/2014/main" val="1259709502"/>
                    </a:ext>
                  </a:extLst>
                </a:gridCol>
                <a:gridCol w="1361873">
                  <a:extLst>
                    <a:ext uri="{9D8B030D-6E8A-4147-A177-3AD203B41FA5}">
                      <a16:colId xmlns:a16="http://schemas.microsoft.com/office/drawing/2014/main" val="1240533364"/>
                    </a:ext>
                  </a:extLst>
                </a:gridCol>
                <a:gridCol w="1361873">
                  <a:extLst>
                    <a:ext uri="{9D8B030D-6E8A-4147-A177-3AD203B41FA5}">
                      <a16:colId xmlns:a16="http://schemas.microsoft.com/office/drawing/2014/main" val="1961913201"/>
                    </a:ext>
                  </a:extLst>
                </a:gridCol>
              </a:tblGrid>
              <a:tr h="862517">
                <a:tc>
                  <a:txBody>
                    <a:bodyPr/>
                    <a:lstStyle/>
                    <a:p>
                      <a:pPr algn="ctr"/>
                      <a:r>
                        <a:rPr lang="bg-BG" sz="2000" dirty="0">
                          <a:latin typeface="Monotype Corsiva" panose="03010101010201010101" pitchFamily="66" charset="0"/>
                        </a:rPr>
                        <a:t>ГРУПА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800" dirty="0">
                          <a:latin typeface="Monotype Corsiva" panose="03010101010201010101" pitchFamily="66" charset="0"/>
                        </a:rPr>
                        <a:t>ВИПУСК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Monotype Corsiva" panose="03010101010201010101" pitchFamily="66" charset="0"/>
                        </a:rPr>
                        <a:t>БРОЙ СВОБОДНИ МЕСТА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34941"/>
                  </a:ext>
                </a:extLst>
              </a:tr>
              <a:tr h="60879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47024"/>
                  </a:ext>
                </a:extLst>
              </a:tr>
              <a:tr h="60879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07095"/>
                  </a:ext>
                </a:extLst>
              </a:tr>
              <a:tr h="60879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 - </a:t>
                      </a:r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06103"/>
                  </a:ext>
                </a:extLst>
              </a:tr>
              <a:tr h="60879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 - </a:t>
                      </a:r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3868"/>
                  </a:ext>
                </a:extLst>
              </a:tr>
            </a:tbl>
          </a:graphicData>
        </a:graphic>
      </p:graphicFrame>
      <p:graphicFrame>
        <p:nvGraphicFramePr>
          <p:cNvPr id="10" name="Таблица 10">
            <a:extLst>
              <a:ext uri="{FF2B5EF4-FFF2-40B4-BE49-F238E27FC236}">
                <a16:creationId xmlns:a16="http://schemas.microsoft.com/office/drawing/2014/main" id="{0A9E6E6E-8C8D-40C1-B4AF-026EDF256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188502"/>
              </p:ext>
            </p:extLst>
          </p:nvPr>
        </p:nvGraphicFramePr>
        <p:xfrm>
          <a:off x="0" y="1706880"/>
          <a:ext cx="4270444" cy="1279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0444">
                  <a:extLst>
                    <a:ext uri="{9D8B030D-6E8A-4147-A177-3AD203B41FA5}">
                      <a16:colId xmlns:a16="http://schemas.microsoft.com/office/drawing/2014/main" val="1336464389"/>
                    </a:ext>
                  </a:extLst>
                </a:gridCol>
              </a:tblGrid>
              <a:tr h="1279510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ТАБЛИЦА</a:t>
                      </a:r>
                    </a:p>
                    <a:p>
                      <a:pPr algn="ctr"/>
                      <a:r>
                        <a:rPr lang="bg-BG" sz="14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ЗА СВОБОДНИТЕ МЕСТА </a:t>
                      </a:r>
                    </a:p>
                    <a:p>
                      <a:pPr algn="ctr"/>
                      <a:r>
                        <a:rPr lang="bg-BG" sz="14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ЗА ДЕЦА ПО ВЪЗРАСТОВИ ГРУПИ </a:t>
                      </a:r>
                    </a:p>
                    <a:p>
                      <a:pPr algn="ctr"/>
                      <a:r>
                        <a:rPr lang="bg-BG" sz="14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В ДГ КРЪСТИНА </a:t>
                      </a:r>
                    </a:p>
                    <a:p>
                      <a:pPr algn="ctr"/>
                      <a:r>
                        <a:rPr lang="bg-BG" sz="1400" dirty="0">
                          <a:solidFill>
                            <a:srgbClr val="0070C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КЪМ ДНЕШНА ДАТА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563965"/>
                  </a:ext>
                </a:extLst>
              </a:tr>
            </a:tbl>
          </a:graphicData>
        </a:graphic>
      </p:graphicFrame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2DFD57EF-65D3-4C24-9596-0D10A58AA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067416"/>
              </p:ext>
            </p:extLst>
          </p:nvPr>
        </p:nvGraphicFramePr>
        <p:xfrm>
          <a:off x="4357992" y="1706880"/>
          <a:ext cx="7834007" cy="515111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7834007">
                  <a:extLst>
                    <a:ext uri="{9D8B030D-6E8A-4147-A177-3AD203B41FA5}">
                      <a16:colId xmlns:a16="http://schemas.microsoft.com/office/drawing/2014/main" val="55798449"/>
                    </a:ext>
                  </a:extLst>
                </a:gridCol>
              </a:tblGrid>
              <a:tr h="5151118">
                <a:tc>
                  <a:txBody>
                    <a:bodyPr/>
                    <a:lstStyle/>
                    <a:p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за подаване на заявленията за прием на децата, навършили 2-3 години в годината на приема за първа възрастова група е до: 31.05.2024 год.</a:t>
                      </a:r>
                    </a:p>
                    <a:p>
                      <a:endParaRPr lang="bg-BG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Необходими документи: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Заявление по образец;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Декларация по образец;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Копие от акта за раждане на детето;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 документи, съгласно чл. 4, ал.2 от Наредба №3 от 05.02.2007 г. за здравните изисквания към детските градини.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bg-BG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Детската градина обхваща площ от 2000 кв. м., ситуирана на един етаж. Разполага с нова детска площадка, закрит спортен салон и просторна занималня.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Детската градина се отоплява с локално парно.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bg-BG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Екипът се състои от предимно квалифицирани специалисти, с мотивация за работа с деца от предучилищна възраст.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bg-BG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bg-BG" sz="1600" b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bg-BG" sz="1600" b="1" dirty="0">
                          <a:solidFill>
                            <a:schemeClr val="accent1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НИЕ РАБОТИМ ЗА ВАС, ЗАТОВА ВИ КАНИМ НАЙ-СЪРДЕЧНО: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bg-BG" sz="1600" b="1" dirty="0">
                          <a:solidFill>
                            <a:srgbClr val="FF0000"/>
                          </a:solidFill>
                          <a:latin typeface="Monotype Corsiva" panose="03010101010201010101" pitchFamily="66" charset="0"/>
                          <a:cs typeface="Times New Roman" panose="02020603050405020304" pitchFamily="18" charset="0"/>
                        </a:rPr>
                        <a:t>„ЗАПОВЯДАЙТЕ ПРИ НАС!“</a:t>
                      </a:r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endParaRPr lang="bg-BG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89908"/>
                  </a:ext>
                </a:extLst>
              </a:tr>
            </a:tbl>
          </a:graphicData>
        </a:graphic>
      </p:graphicFrame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DF40BC45-1755-4253-9ECD-33176EC32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2704290" cy="1706880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AE9109D8-E8EB-4E4A-9F98-05EEA20CB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087582" y="1"/>
            <a:ext cx="2104417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675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216</Words>
  <Application>Microsoft Office PowerPoint</Application>
  <PresentationFormat>Широк екран</PresentationFormat>
  <Paragraphs>40</Paragraphs>
  <Slides>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Monotype Corsiva</vt:lpstr>
      <vt:lpstr>Times New Roman</vt:lpstr>
      <vt:lpstr>Wingdings</vt:lpstr>
      <vt:lpstr>Тема на Office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Галина Д. Добрева</cp:lastModifiedBy>
  <cp:revision>15</cp:revision>
  <cp:lastPrinted>2024-04-16T13:32:52Z</cp:lastPrinted>
  <dcterms:created xsi:type="dcterms:W3CDTF">2023-05-23T10:31:48Z</dcterms:created>
  <dcterms:modified xsi:type="dcterms:W3CDTF">2024-04-16T13:35:32Z</dcterms:modified>
</cp:coreProperties>
</file>